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SJXBXRveedAYe8esNVJQv2OQ+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34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863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83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90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51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01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994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214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19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EA855D7-3165-3372-D8C6-B83F5EF3A8E4}"/>
              </a:ext>
            </a:extLst>
          </p:cNvPr>
          <p:cNvSpPr txBox="1"/>
          <p:nvPr/>
        </p:nvSpPr>
        <p:spPr>
          <a:xfrm>
            <a:off x="0" y="1981684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Two-Stage Semi-Supervised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nnU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-Net Framework for Tooth Segmentation in CBCT Images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CD46ED4-F8FA-89A0-73D6-467106B7F3A1}"/>
              </a:ext>
            </a:extLst>
          </p:cNvPr>
          <p:cNvSpPr txBox="1"/>
          <p:nvPr/>
        </p:nvSpPr>
        <p:spPr>
          <a:xfrm>
            <a:off x="1005765" y="3058902"/>
            <a:ext cx="998608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MICCAI STS 2024 Challenge Task 2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Team: SJTU_EIEE_2-426Lab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Presenter: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Chuanyi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Huang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covering joint work with:</a:t>
            </a:r>
          </a:p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Changkai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Ji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Yusheng Liu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Lanshen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He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Yuxian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Jiang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Chuanyi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Huang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and Lisheng Wang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</a:p>
          <a:p>
            <a:pPr algn="ctr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25C2BB-1828-C958-0B8A-927BC5A677A8}"/>
              </a:ext>
            </a:extLst>
          </p:cNvPr>
          <p:cNvSpPr txBox="1"/>
          <p:nvPr/>
        </p:nvSpPr>
        <p:spPr>
          <a:xfrm>
            <a:off x="0" y="6428444"/>
            <a:ext cx="7183185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Department of Automation, Shanghai Jiao Tong University, Shanghai, China.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A270E0E-3671-A90A-25E9-0B4F72CFE673}"/>
              </a:ext>
            </a:extLst>
          </p:cNvPr>
          <p:cNvSpPr txBox="1"/>
          <p:nvPr/>
        </p:nvSpPr>
        <p:spPr>
          <a:xfrm>
            <a:off x="844711" y="2770743"/>
            <a:ext cx="10502578" cy="1316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Thank you for your attention!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changkaiji@sjtu.edu.cn</a:t>
            </a:r>
          </a:p>
        </p:txBody>
      </p:sp>
    </p:spTree>
    <p:extLst>
      <p:ext uri="{BB962C8B-B14F-4D97-AF65-F5344CB8AC3E}">
        <p14:creationId xmlns:p14="http://schemas.microsoft.com/office/powerpoint/2010/main" val="417270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5F39E19-7D03-93EE-5B3F-6A6E02193E90}"/>
              </a:ext>
            </a:extLst>
          </p:cNvPr>
          <p:cNvSpPr txBox="1"/>
          <p:nvPr/>
        </p:nvSpPr>
        <p:spPr>
          <a:xfrm>
            <a:off x="574520" y="1484591"/>
            <a:ext cx="105925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designed a self-training framework based on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nnU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-Net, enhancing model performance through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selective iterative training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 algn="just">
              <a:buFont typeface="+mj-lt"/>
              <a:buAutoNum type="arabicPeriod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Our algorithm improves segmentation accuracy while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maintaining inference efficiency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striving for an optimal balance between precision and performance.</a:t>
            </a:r>
          </a:p>
          <a:p>
            <a:pPr marL="914400" lvl="1" indent="-457200" algn="just">
              <a:buFont typeface="+mj-lt"/>
              <a:buAutoNum type="arabicPeriod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At the competition's test phase, our method secured the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fourth place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further demonstrating its efficacy in dental segmentation tasks.</a:t>
            </a:r>
          </a:p>
          <a:p>
            <a:pPr marL="914400" lvl="1" indent="-457200" algn="just">
              <a:buFont typeface="+mj-lt"/>
              <a:buAutoNum type="arabicPeriod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D76CE10-4967-A8D5-FB75-898DDBE4795B}"/>
              </a:ext>
            </a:extLst>
          </p:cNvPr>
          <p:cNvCxnSpPr>
            <a:cxnSpLocks/>
          </p:cNvCxnSpPr>
          <p:nvPr/>
        </p:nvCxnSpPr>
        <p:spPr>
          <a:xfrm>
            <a:off x="2412845" y="1029387"/>
            <a:ext cx="190579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>
            <a:extLst>
              <a:ext uri="{FF2B5EF4-FFF2-40B4-BE49-F238E27FC236}">
                <a16:creationId xmlns:a16="http://schemas.microsoft.com/office/drawing/2014/main" id="{079F7D49-21FB-2C41-7681-D741D4B69DB1}"/>
              </a:ext>
            </a:extLst>
          </p:cNvPr>
          <p:cNvSpPr txBox="1">
            <a:spLocks/>
          </p:cNvSpPr>
          <p:nvPr/>
        </p:nvSpPr>
        <p:spPr>
          <a:xfrm>
            <a:off x="2331588" y="455204"/>
            <a:ext cx="2163832" cy="57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5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D76CE10-4967-A8D5-FB75-898DDBE4795B}"/>
              </a:ext>
            </a:extLst>
          </p:cNvPr>
          <p:cNvCxnSpPr>
            <a:cxnSpLocks/>
          </p:cNvCxnSpPr>
          <p:nvPr/>
        </p:nvCxnSpPr>
        <p:spPr>
          <a:xfrm>
            <a:off x="2412845" y="1029387"/>
            <a:ext cx="190579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2">
            <a:extLst>
              <a:ext uri="{FF2B5EF4-FFF2-40B4-BE49-F238E27FC236}">
                <a16:creationId xmlns:a16="http://schemas.microsoft.com/office/drawing/2014/main" id="{91C4664F-2C89-C486-8B4E-77CCEA3C27DA}"/>
              </a:ext>
            </a:extLst>
          </p:cNvPr>
          <p:cNvSpPr txBox="1">
            <a:spLocks/>
          </p:cNvSpPr>
          <p:nvPr/>
        </p:nvSpPr>
        <p:spPr>
          <a:xfrm>
            <a:off x="2283824" y="500384"/>
            <a:ext cx="2163832" cy="57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91717C1-C767-2AFD-0EC9-91D97ED0F12F}"/>
              </a:ext>
            </a:extLst>
          </p:cNvPr>
          <p:cNvSpPr txBox="1"/>
          <p:nvPr/>
        </p:nvSpPr>
        <p:spPr>
          <a:xfrm>
            <a:off x="378691" y="1196654"/>
            <a:ext cx="1139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CBCT are crucial in dental diagnosis, but manual segmentation is time-consuming and operator-dependent.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609BC2-BFF8-498F-D36B-4049755E0267}"/>
              </a:ext>
            </a:extLst>
          </p:cNvPr>
          <p:cNvSpPr txBox="1"/>
          <p:nvPr/>
        </p:nvSpPr>
        <p:spPr>
          <a:xfrm>
            <a:off x="378691" y="2025492"/>
            <a:ext cx="11397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 automated tooth segmentation method to improve efficiency and consistency.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9E7000-9C1D-4444-1CFB-1B29A9ACC58D}"/>
              </a:ext>
            </a:extLst>
          </p:cNvPr>
          <p:cNvSpPr txBox="1"/>
          <p:nvPr/>
        </p:nvSpPr>
        <p:spPr>
          <a:xfrm>
            <a:off x="371226" y="2706966"/>
            <a:ext cx="11397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Segmentation of individual permanent teeth, balancing accuracy and computational efficiency.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DI">
            <a:extLst>
              <a:ext uri="{FF2B5EF4-FFF2-40B4-BE49-F238E27FC236}">
                <a16:creationId xmlns:a16="http://schemas.microsoft.com/office/drawing/2014/main" id="{B0021DED-A08C-260F-7680-CA96BF2FD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74" y="3698753"/>
            <a:ext cx="3145190" cy="21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458DF8-647F-564A-62C3-9C3B8A36A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03" y="3538469"/>
            <a:ext cx="8417169" cy="24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D76CE10-4967-A8D5-FB75-898DDBE4795B}"/>
              </a:ext>
            </a:extLst>
          </p:cNvPr>
          <p:cNvCxnSpPr>
            <a:cxnSpLocks/>
          </p:cNvCxnSpPr>
          <p:nvPr/>
        </p:nvCxnSpPr>
        <p:spPr>
          <a:xfrm>
            <a:off x="2412845" y="1029387"/>
            <a:ext cx="190579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2">
            <a:extLst>
              <a:ext uri="{FF2B5EF4-FFF2-40B4-BE49-F238E27FC236}">
                <a16:creationId xmlns:a16="http://schemas.microsoft.com/office/drawing/2014/main" id="{395C103D-B8C8-A3D1-FFDC-6A07BFC77253}"/>
              </a:ext>
            </a:extLst>
          </p:cNvPr>
          <p:cNvSpPr txBox="1">
            <a:spLocks/>
          </p:cNvSpPr>
          <p:nvPr/>
        </p:nvSpPr>
        <p:spPr>
          <a:xfrm>
            <a:off x="1276087" y="470259"/>
            <a:ext cx="3429424" cy="57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2D30F8-E3BB-A8DB-909C-D65A80A3DC9D}"/>
              </a:ext>
            </a:extLst>
          </p:cNvPr>
          <p:cNvSpPr txBox="1"/>
          <p:nvPr/>
        </p:nvSpPr>
        <p:spPr>
          <a:xfrm>
            <a:off x="1414664" y="2439590"/>
            <a:ext cx="81212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Training Set: 330 CBCT Images (30 labeled; 300 unlabeled)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54E5FCB-B296-D0B2-ACFB-483907684BD9}"/>
              </a:ext>
            </a:extLst>
          </p:cNvPr>
          <p:cNvSpPr txBox="1"/>
          <p:nvPr/>
        </p:nvSpPr>
        <p:spPr>
          <a:xfrm>
            <a:off x="580654" y="1374341"/>
            <a:ext cx="609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Covers various pathological effects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AC8FE2-7609-30BF-1829-E5347BB3EE85}"/>
              </a:ext>
            </a:extLst>
          </p:cNvPr>
          <p:cNvSpPr txBox="1"/>
          <p:nvPr/>
        </p:nvSpPr>
        <p:spPr>
          <a:xfrm>
            <a:off x="1414665" y="3135806"/>
            <a:ext cx="81212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Validation Set: 20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CBCTImages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D76CE10-4967-A8D5-FB75-898DDBE4795B}"/>
              </a:ext>
            </a:extLst>
          </p:cNvPr>
          <p:cNvCxnSpPr>
            <a:cxnSpLocks/>
          </p:cNvCxnSpPr>
          <p:nvPr/>
        </p:nvCxnSpPr>
        <p:spPr>
          <a:xfrm>
            <a:off x="2412845" y="1029387"/>
            <a:ext cx="190579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2">
            <a:extLst>
              <a:ext uri="{FF2B5EF4-FFF2-40B4-BE49-F238E27FC236}">
                <a16:creationId xmlns:a16="http://schemas.microsoft.com/office/drawing/2014/main" id="{805B074B-EE17-DE8E-9B45-BDBF3FB45D93}"/>
              </a:ext>
            </a:extLst>
          </p:cNvPr>
          <p:cNvSpPr txBox="1">
            <a:spLocks/>
          </p:cNvSpPr>
          <p:nvPr/>
        </p:nvSpPr>
        <p:spPr>
          <a:xfrm>
            <a:off x="1854068" y="455204"/>
            <a:ext cx="2464567" cy="57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69B4866-F073-431F-003D-AD954FE515EE}"/>
              </a:ext>
            </a:extLst>
          </p:cNvPr>
          <p:cNvSpPr txBox="1"/>
          <p:nvPr/>
        </p:nvSpPr>
        <p:spPr>
          <a:xfrm>
            <a:off x="541574" y="1071251"/>
            <a:ext cx="10310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transform the challenging task into a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semi-supervised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task. In each iteration, the student model is promoted to become the new teacher model.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E30F89-AA9D-FBED-B4DA-D5179EE1DA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44249" y="1779137"/>
            <a:ext cx="6103502" cy="4687298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FFEE0E71-9DDD-F4C4-E752-7D5C15FEB13D}"/>
              </a:ext>
            </a:extLst>
          </p:cNvPr>
          <p:cNvSpPr/>
          <p:nvPr/>
        </p:nvSpPr>
        <p:spPr>
          <a:xfrm>
            <a:off x="3200400" y="1779136"/>
            <a:ext cx="2415309" cy="198006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DC5CD21-D1CB-C8C8-AF0B-60B49B96F389}"/>
              </a:ext>
            </a:extLst>
          </p:cNvPr>
          <p:cNvSpPr/>
          <p:nvPr/>
        </p:nvSpPr>
        <p:spPr>
          <a:xfrm>
            <a:off x="3044249" y="3042696"/>
            <a:ext cx="3667636" cy="33601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F04B639-238C-2BAE-8262-751B8FAC957F}"/>
              </a:ext>
            </a:extLst>
          </p:cNvPr>
          <p:cNvSpPr/>
          <p:nvPr/>
        </p:nvSpPr>
        <p:spPr>
          <a:xfrm>
            <a:off x="4318635" y="1779134"/>
            <a:ext cx="4846262" cy="19800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C7AC2E6-B966-A7C6-E848-E4E7D7FC4F52}"/>
              </a:ext>
            </a:extLst>
          </p:cNvPr>
          <p:cNvSpPr/>
          <p:nvPr/>
        </p:nvSpPr>
        <p:spPr>
          <a:xfrm>
            <a:off x="7303123" y="3042696"/>
            <a:ext cx="1107452" cy="150072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5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D76CE10-4967-A8D5-FB75-898DDBE4795B}"/>
              </a:ext>
            </a:extLst>
          </p:cNvPr>
          <p:cNvCxnSpPr>
            <a:cxnSpLocks/>
          </p:cNvCxnSpPr>
          <p:nvPr/>
        </p:nvCxnSpPr>
        <p:spPr>
          <a:xfrm>
            <a:off x="2412845" y="1029387"/>
            <a:ext cx="238580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2">
            <a:extLst>
              <a:ext uri="{FF2B5EF4-FFF2-40B4-BE49-F238E27FC236}">
                <a16:creationId xmlns:a16="http://schemas.microsoft.com/office/drawing/2014/main" id="{B2B4EDA9-AC02-E985-9E90-98D2D4ACF102}"/>
              </a:ext>
            </a:extLst>
          </p:cNvPr>
          <p:cNvSpPr txBox="1">
            <a:spLocks/>
          </p:cNvSpPr>
          <p:nvPr/>
        </p:nvSpPr>
        <p:spPr>
          <a:xfrm>
            <a:off x="2259402" y="496933"/>
            <a:ext cx="2609579" cy="57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Model Training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0EA56E-699E-1E3C-53E9-FFC056402FF9}"/>
              </a:ext>
            </a:extLst>
          </p:cNvPr>
          <p:cNvSpPr txBox="1"/>
          <p:nvPr/>
        </p:nvSpPr>
        <p:spPr>
          <a:xfrm>
            <a:off x="5884986" y="1599023"/>
            <a:ext cx="6049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Stage 1: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nnU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-Net segments the input CBCT image into four categories, identifying the four dental quadrants.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CB68CEF-B1B5-9492-3EDD-C941ECF27E44}"/>
              </a:ext>
            </a:extLst>
          </p:cNvPr>
          <p:cNvSpPr txBox="1"/>
          <p:nvPr/>
        </p:nvSpPr>
        <p:spPr>
          <a:xfrm>
            <a:off x="5884986" y="2581536"/>
            <a:ext cx="6142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Stage 2: Based on the first stage results, teeth in each quadrant undergo fine segmentation. A 9-class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nnU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-Net segmentation model is applied, including eight classes of teeth and one class for teeth in other quadrants.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7D45BA-69A8-F273-8CD2-0D1375480589}"/>
              </a:ext>
            </a:extLst>
          </p:cNvPr>
          <p:cNvSpPr txBox="1"/>
          <p:nvPr/>
        </p:nvSpPr>
        <p:spPr>
          <a:xfrm>
            <a:off x="5884986" y="3873983"/>
            <a:ext cx="604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Stage 3: Segmentation results from all four quadrants are combined to produce a comprehensive teeth segmentation map.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A727130-331B-B6A2-91D6-963D6F129EDA}"/>
              </a:ext>
            </a:extLst>
          </p:cNvPr>
          <p:cNvSpPr txBox="1"/>
          <p:nvPr/>
        </p:nvSpPr>
        <p:spPr>
          <a:xfrm>
            <a:off x="5884986" y="4856496"/>
            <a:ext cx="604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Post-posing: Following each segmentation stage, we employ a post-processing step to eliminate small connected components.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B98BC9-B762-046D-AC02-4D52AD4164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120" t="972" r="19674" b="66806"/>
          <a:stretch/>
        </p:blipFill>
        <p:spPr>
          <a:xfrm>
            <a:off x="466725" y="1100805"/>
            <a:ext cx="5168391" cy="1805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16787C5-83C6-63D3-9F6B-ED8C7D3665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120" t="33868" r="19674" b="33910"/>
          <a:stretch/>
        </p:blipFill>
        <p:spPr>
          <a:xfrm>
            <a:off x="465427" y="2903254"/>
            <a:ext cx="5173373" cy="18075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E740A8-0106-85F5-D8CD-C44491C728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120" t="66799" r="19674" b="1111"/>
          <a:stretch/>
        </p:blipFill>
        <p:spPr>
          <a:xfrm>
            <a:off x="465427" y="4714860"/>
            <a:ext cx="5173373" cy="18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1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D76CE10-4967-A8D5-FB75-898DDBE4795B}"/>
              </a:ext>
            </a:extLst>
          </p:cNvPr>
          <p:cNvCxnSpPr>
            <a:cxnSpLocks/>
          </p:cNvCxnSpPr>
          <p:nvPr/>
        </p:nvCxnSpPr>
        <p:spPr>
          <a:xfrm>
            <a:off x="2412845" y="1029387"/>
            <a:ext cx="3870724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4F50A5E8-5B3A-D355-2083-6DFC271EB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50249" y="1231106"/>
            <a:ext cx="4609013" cy="35395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3C33F4D-C0C6-1C17-FC1C-74196F428D2A}"/>
              </a:ext>
            </a:extLst>
          </p:cNvPr>
          <p:cNvSpPr txBox="1"/>
          <p:nvPr/>
        </p:nvSpPr>
        <p:spPr>
          <a:xfrm>
            <a:off x="393215" y="4927641"/>
            <a:ext cx="11642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Three checkpoints are saved uniformly over 1/3, 2/3, 3/3 total iterations during training.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E0AD32-01BA-678E-720F-9C91AA6F2C9D}"/>
              </a:ext>
            </a:extLst>
          </p:cNvPr>
          <p:cNvSpPr txBox="1"/>
          <p:nvPr/>
        </p:nvSpPr>
        <p:spPr>
          <a:xfrm>
            <a:off x="393215" y="5483016"/>
            <a:ext cx="11642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regard the 82 full-horizon CBCT images and 16 small-horizon CBCT images with mean Dice scores greater than 0.9 as reliable images, and the rest as unreliable images.</a:t>
            </a:r>
          </a:p>
        </p:txBody>
      </p:sp>
      <p:sp>
        <p:nvSpPr>
          <p:cNvPr id="5" name="标题 2">
            <a:extLst>
              <a:ext uri="{FF2B5EF4-FFF2-40B4-BE49-F238E27FC236}">
                <a16:creationId xmlns:a16="http://schemas.microsoft.com/office/drawing/2014/main" id="{03A5189D-733D-DC7A-00AD-814A208B5ABE}"/>
              </a:ext>
            </a:extLst>
          </p:cNvPr>
          <p:cNvSpPr txBox="1">
            <a:spLocks/>
          </p:cNvSpPr>
          <p:nvPr/>
        </p:nvSpPr>
        <p:spPr>
          <a:xfrm>
            <a:off x="1896361" y="446483"/>
            <a:ext cx="4844548" cy="57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Selective re-training strategy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D76CE10-4967-A8D5-FB75-898DDBE4795B}"/>
              </a:ext>
            </a:extLst>
          </p:cNvPr>
          <p:cNvCxnSpPr>
            <a:cxnSpLocks/>
          </p:cNvCxnSpPr>
          <p:nvPr/>
        </p:nvCxnSpPr>
        <p:spPr>
          <a:xfrm>
            <a:off x="2412845" y="1029387"/>
            <a:ext cx="190579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2">
            <a:extLst>
              <a:ext uri="{FF2B5EF4-FFF2-40B4-BE49-F238E27FC236}">
                <a16:creationId xmlns:a16="http://schemas.microsoft.com/office/drawing/2014/main" id="{F1E99DB2-B627-CCA8-06AD-BB2623C9E5AA}"/>
              </a:ext>
            </a:extLst>
          </p:cNvPr>
          <p:cNvSpPr txBox="1">
            <a:spLocks/>
          </p:cNvSpPr>
          <p:nvPr/>
        </p:nvSpPr>
        <p:spPr>
          <a:xfrm>
            <a:off x="1754958" y="528720"/>
            <a:ext cx="2464567" cy="57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8230E1-7A67-A76B-BEA8-431AD973878E}"/>
              </a:ext>
            </a:extLst>
          </p:cNvPr>
          <p:cNvSpPr txBox="1"/>
          <p:nvPr/>
        </p:nvSpPr>
        <p:spPr>
          <a:xfrm>
            <a:off x="613409" y="3375224"/>
            <a:ext cx="115785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ranking schema involves the following steps: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1) Compute two metrics, Dice and NSD, on a per-image basis to derive the algorithm's Dice 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image_Dice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 and NSD 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image_NSD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 scores at image-level.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2) Match the corresponding prediction results with the ground truth, allowing for the calculation of Dice 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instance_Dice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), NSD 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instance_NSD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), and IA 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instance_IA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 scores at the instance level.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3) Then, the evaluation will include measurements of running time and GPU consumption for each algorithm.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4) Take the mean of the eight metrics over the test cases, and rank separately among the teams.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5) A final overall rank is given by taking the average of the four ranks.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4BB1FC8-8076-CA07-BD9C-C9534DCAD540}"/>
              </a:ext>
            </a:extLst>
          </p:cNvPr>
          <p:cNvSpPr txBox="1"/>
          <p:nvPr/>
        </p:nvSpPr>
        <p:spPr>
          <a:xfrm>
            <a:off x="613407" y="1293678"/>
            <a:ext cx="102689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Evaluation: segmentation accuracy and segmentation efficiency.</a:t>
            </a: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Segmentation accuracy: Dice similarity coefficient (DSC), normalized surface distance (NSD)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mean Intersection-over-Union 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mIoU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), Identification Accuracy (IA).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Segmentation efficiency: GPU memory consumption (area under the GPU memory-time curve), running time (tolerance 45 seconds, single case maximum 60 seconds).</a:t>
            </a:r>
          </a:p>
        </p:txBody>
      </p:sp>
    </p:spTree>
    <p:extLst>
      <p:ext uri="{BB962C8B-B14F-4D97-AF65-F5344CB8AC3E}">
        <p14:creationId xmlns:p14="http://schemas.microsoft.com/office/powerpoint/2010/main" val="32822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D76CE10-4967-A8D5-FB75-898DDBE4795B}"/>
              </a:ext>
            </a:extLst>
          </p:cNvPr>
          <p:cNvCxnSpPr>
            <a:cxnSpLocks/>
          </p:cNvCxnSpPr>
          <p:nvPr/>
        </p:nvCxnSpPr>
        <p:spPr>
          <a:xfrm>
            <a:off x="2412845" y="1029387"/>
            <a:ext cx="190579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>
            <a:extLst>
              <a:ext uri="{FF2B5EF4-FFF2-40B4-BE49-F238E27FC236}">
                <a16:creationId xmlns:a16="http://schemas.microsoft.com/office/drawing/2014/main" id="{A64D03E3-0B73-5B3C-5BBB-D9DB4D135D28}"/>
              </a:ext>
            </a:extLst>
          </p:cNvPr>
          <p:cNvSpPr txBox="1">
            <a:spLocks/>
          </p:cNvSpPr>
          <p:nvPr/>
        </p:nvSpPr>
        <p:spPr>
          <a:xfrm>
            <a:off x="1763328" y="498719"/>
            <a:ext cx="2464567" cy="57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16176FF-F66E-7064-76D7-662CBE49745A}"/>
              </a:ext>
            </a:extLst>
          </p:cNvPr>
          <p:cNvSpPr txBox="1"/>
          <p:nvPr/>
        </p:nvSpPr>
        <p:spPr>
          <a:xfrm>
            <a:off x="370560" y="1268632"/>
            <a:ext cx="11642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qualitative and quantitative results are shown as below.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1FC2F71-7CC2-A84E-422F-388ED20348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8588"/>
          <a:stretch/>
        </p:blipFill>
        <p:spPr>
          <a:xfrm>
            <a:off x="1333500" y="1638605"/>
            <a:ext cx="9525000" cy="9353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5E3E5AE-022E-DDF8-D6F2-0A98E50168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8979"/>
          <a:stretch/>
        </p:blipFill>
        <p:spPr>
          <a:xfrm>
            <a:off x="1333500" y="2607068"/>
            <a:ext cx="9525000" cy="5643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F4FEA6-9DEA-39FA-88BA-3842C969D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556" y="3139250"/>
            <a:ext cx="8624888" cy="33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47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597</Words>
  <Application>Microsoft Office PowerPoint</Application>
  <PresentationFormat>宽屏</PresentationFormat>
  <Paragraphs>58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Mert Seven</dc:creator>
  <cp:lastModifiedBy>赵忠臣</cp:lastModifiedBy>
  <cp:revision>9</cp:revision>
  <dcterms:created xsi:type="dcterms:W3CDTF">2023-12-20T11:45:11Z</dcterms:created>
  <dcterms:modified xsi:type="dcterms:W3CDTF">2024-10-02T12:19:53Z</dcterms:modified>
</cp:coreProperties>
</file>